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jpeg"/><Relationship Id="rId7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6.jpeg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447224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8" y="1310052"/>
            <a:ext cx="6651192" cy="25757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7110"/>
          <a:stretch/>
        </p:blipFill>
        <p:spPr>
          <a:xfrm>
            <a:off x="4443813" y="3783032"/>
            <a:ext cx="7256698" cy="28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1"/>
            <a:r>
              <a:rPr lang="ru-RU" dirty="0" err="1" smtClean="0"/>
              <a:t>dropput</a:t>
            </a:r>
            <a:r>
              <a:rPr lang="ru-RU" dirty="0"/>
              <a:t>,</a:t>
            </a:r>
          </a:p>
          <a:p>
            <a:pPr lvl="1"/>
            <a:r>
              <a:rPr lang="ru-RU" dirty="0"/>
              <a:t>пропущенные соединения,</a:t>
            </a:r>
          </a:p>
          <a:p>
            <a:pPr lvl="1"/>
            <a:r>
              <a:rPr lang="ru-RU" dirty="0"/>
              <a:t>пакетная нормализация,</a:t>
            </a:r>
          </a:p>
          <a:p>
            <a:pPr lvl="1"/>
            <a:r>
              <a:rPr lang="ru-RU" dirty="0"/>
              <a:t>1x1-свертки и прочее.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96" y="2527435"/>
            <a:ext cx="6772626" cy="14434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3165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12737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040130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</a:t>
            </a:r>
            <a:r>
              <a:rPr lang="ru-RU" sz="2000" dirty="0" smtClean="0"/>
              <a:t>вычислительно-сложными </a:t>
            </a:r>
            <a:r>
              <a:rPr lang="ru-RU" sz="2000" dirty="0"/>
              <a:t>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lvl="1"/>
            <a:r>
              <a:rPr lang="ru-RU" sz="1600" dirty="0" smtClean="0"/>
              <a:t>Однако, надо понимать, что свертка не должна нарушать теорему Котельникова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4954762"/>
            <a:ext cx="4914558" cy="19032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05" y="4980186"/>
            <a:ext cx="4376750" cy="18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Отсутствие учета казуальности – </a:t>
            </a:r>
            <a:r>
              <a:rPr lang="ru-RU" sz="2000" dirty="0" err="1" smtClean="0"/>
              <a:t>полносвязная</a:t>
            </a:r>
            <a:r>
              <a:rPr lang="ru-RU" sz="2000" dirty="0" smtClean="0"/>
              <a:t> сеть </a:t>
            </a:r>
            <a:r>
              <a:rPr lang="ru-RU" sz="2000" dirty="0" err="1" smtClean="0"/>
              <a:t>ненаправлена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6" y="4546487"/>
            <a:ext cx="3068116" cy="21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реагировать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6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4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8816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304852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58273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0" y="3285223"/>
            <a:ext cx="7353521" cy="3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smtClean="0"/>
              <a:t>больше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22" y="4730219"/>
            <a:ext cx="4944459" cy="19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 smtClean="0"/>
              <a:t>Вопросы Базовые 1й верно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6" y="1129096"/>
            <a:ext cx="10515600" cy="4647861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 smtClean="0"/>
              <a:t>Недостаток </a:t>
            </a:r>
            <a:r>
              <a:rPr lang="ru-RU" sz="2400" dirty="0" err="1" smtClean="0"/>
              <a:t>полносвязной</a:t>
            </a:r>
            <a:r>
              <a:rPr lang="ru-RU" sz="2400" dirty="0" smtClean="0"/>
              <a:t> сети  типа многослойный персептрон</a:t>
            </a:r>
          </a:p>
          <a:p>
            <a:pPr marL="1428750" lvl="3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 dirty="0" smtClean="0"/>
              <a:t>Отсутствие казуальности обрабатываемого </a:t>
            </a:r>
            <a:r>
              <a:rPr lang="ru-RU" dirty="0"/>
              <a:t>сегмента</a:t>
            </a:r>
            <a:r>
              <a:rPr lang="ru-RU" b="1" dirty="0" smtClean="0"/>
              <a:t> ВР</a:t>
            </a:r>
          </a:p>
          <a:p>
            <a:pPr marL="1428750" lvl="3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Пере использование весовые параметров повышает вероятность вымывания градиента  </a:t>
            </a:r>
            <a:endParaRPr lang="ru-RU" sz="17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28750" lvl="3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Необходимость использования процедуры двунаправленной обработки данных</a:t>
            </a:r>
            <a:endParaRPr lang="ru-RU" sz="1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28750" lvl="3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Не работают методы </a:t>
            </a:r>
            <a:r>
              <a:rPr lang="ru-RU" dirty="0" err="1" smtClean="0"/>
              <a:t>батч</a:t>
            </a:r>
            <a:r>
              <a:rPr lang="ru-RU" dirty="0" smtClean="0"/>
              <a:t>-нормализации  </a:t>
            </a: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600" dirty="0" smtClean="0"/>
              <a:t>Одномерная </a:t>
            </a:r>
            <a:r>
              <a:rPr lang="ru-RU" sz="2600" dirty="0" err="1" smtClean="0"/>
              <a:t>сверточная</a:t>
            </a:r>
            <a:r>
              <a:rPr lang="ru-RU" sz="2600" dirty="0" smtClean="0"/>
              <a:t> нейронная сеть :</a:t>
            </a:r>
            <a:endParaRPr lang="ru-RU" sz="3100" dirty="0"/>
          </a:p>
          <a:p>
            <a:pPr marL="1428750" lvl="2" indent="-514350">
              <a:buFont typeface="+mj-lt"/>
              <a:buAutoNum type="arabicPeriod"/>
            </a:pPr>
            <a:r>
              <a:rPr lang="ru-RU" b="1" dirty="0" smtClean="0"/>
              <a:t>Меньше параметров за счет единого ядра свертки</a:t>
            </a:r>
          </a:p>
          <a:p>
            <a:pPr marL="1428750" lvl="2" indent="-514350">
              <a:buFont typeface="+mj-lt"/>
              <a:buAutoNum type="arabicPeriod"/>
            </a:pPr>
            <a:r>
              <a:rPr lang="ru-RU" dirty="0" smtClean="0"/>
              <a:t>Учет контекста в виде скрытого </a:t>
            </a:r>
            <a:r>
              <a:rPr lang="ru-RU" dirty="0" err="1" smtClean="0"/>
              <a:t>состяония</a:t>
            </a:r>
            <a:endParaRPr lang="ru-RU" sz="2800" dirty="0" smtClean="0"/>
          </a:p>
          <a:p>
            <a:pPr marL="1428750" lvl="2" indent="-514350">
              <a:buFont typeface="+mj-lt"/>
              <a:buAutoNum type="arabicPeriod"/>
            </a:pPr>
            <a:r>
              <a:rPr lang="ru-RU" dirty="0"/>
              <a:t>Отсутствие казуальности обрабатываемого </a:t>
            </a:r>
            <a:r>
              <a:rPr lang="ru-RU" dirty="0" smtClean="0"/>
              <a:t>сегмента </a:t>
            </a:r>
            <a:r>
              <a:rPr lang="ru-RU" dirty="0"/>
              <a:t>ВР </a:t>
            </a:r>
            <a:endParaRPr lang="ru-RU" dirty="0" smtClean="0"/>
          </a:p>
          <a:p>
            <a:pPr marL="1428750" lvl="2" indent="-514350">
              <a:buFont typeface="+mj-lt"/>
              <a:buAutoNum type="arabicPeriod"/>
            </a:pPr>
            <a:r>
              <a:rPr lang="ru-RU" dirty="0"/>
              <a:t>Учет </a:t>
            </a:r>
            <a:r>
              <a:rPr lang="ru-RU" dirty="0" smtClean="0"/>
              <a:t>контекста в виде набора скрытых </a:t>
            </a:r>
            <a:r>
              <a:rPr lang="ru-RU" dirty="0" err="1" smtClean="0"/>
              <a:t>состяний</a:t>
            </a:r>
            <a:r>
              <a:rPr lang="ru-RU" dirty="0" smtClean="0"/>
              <a:t>  </a:t>
            </a:r>
            <a:r>
              <a:rPr lang="ru-RU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dirty="0" smtClean="0"/>
              <a:t>Архитектуры </a:t>
            </a:r>
            <a:r>
              <a:rPr lang="ru-RU" dirty="0" err="1" smtClean="0"/>
              <a:t>трансформеры</a:t>
            </a:r>
            <a:r>
              <a:rPr lang="ru-RU" dirty="0" smtClean="0"/>
              <a:t> преимущественно состоят </a:t>
            </a:r>
            <a:r>
              <a:rPr lang="ru-RU" dirty="0"/>
              <a:t>из </a:t>
            </a:r>
            <a:r>
              <a:rPr lang="ru-RU" dirty="0" smtClean="0"/>
              <a:t>:</a:t>
            </a:r>
            <a:endParaRPr lang="ru-RU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ru-RU" sz="1800" dirty="0" smtClean="0"/>
              <a:t>блоков внимания и </a:t>
            </a:r>
            <a:r>
              <a:rPr lang="ru-RU" sz="1800" dirty="0" err="1" smtClean="0"/>
              <a:t>полносвязных</a:t>
            </a:r>
            <a:r>
              <a:rPr lang="ru-RU" sz="1800" dirty="0" smtClean="0"/>
              <a:t> блоков</a:t>
            </a:r>
            <a:endParaRPr lang="ru-RU" sz="2600" dirty="0"/>
          </a:p>
          <a:p>
            <a:pPr marL="1371600" lvl="2" indent="-457200">
              <a:buFont typeface="+mj-lt"/>
              <a:buAutoNum type="arabicPeriod"/>
            </a:pPr>
            <a:r>
              <a:rPr lang="ru-RU" sz="1800" dirty="0" smtClean="0"/>
              <a:t>рекуррентных и </a:t>
            </a:r>
            <a:r>
              <a:rPr lang="ru-RU" sz="1800" dirty="0" err="1" smtClean="0"/>
              <a:t>полносвязных</a:t>
            </a:r>
            <a:r>
              <a:rPr lang="ru-RU" sz="1800" dirty="0" smtClean="0"/>
              <a:t> блоков</a:t>
            </a:r>
            <a:endParaRPr lang="ru-RU" sz="26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ru-RU" sz="1800" dirty="0"/>
              <a:t>блоков свертки</a:t>
            </a:r>
            <a:r>
              <a:rPr lang="ru-RU" sz="1800" dirty="0" smtClean="0"/>
              <a:t> и </a:t>
            </a:r>
            <a:r>
              <a:rPr lang="ru-RU" sz="1800" dirty="0" err="1"/>
              <a:t>полносвязных</a:t>
            </a:r>
            <a:r>
              <a:rPr lang="ru-RU" sz="1800" dirty="0"/>
              <a:t> </a:t>
            </a:r>
            <a:r>
              <a:rPr lang="ru-RU" sz="1800" dirty="0" smtClean="0"/>
              <a:t>блоков</a:t>
            </a:r>
          </a:p>
          <a:p>
            <a:pPr marL="1371600" lvl="2" indent="-457200">
              <a:buFont typeface="+mj-lt"/>
              <a:buAutoNum type="arabicPeriod"/>
            </a:pPr>
            <a:r>
              <a:rPr lang="ru-RU" sz="1800" dirty="0"/>
              <a:t>блоков </a:t>
            </a:r>
            <a:r>
              <a:rPr lang="ru-RU" sz="1800" dirty="0" smtClean="0"/>
              <a:t>свертки </a:t>
            </a:r>
            <a:r>
              <a:rPr lang="ru-RU" sz="1800" dirty="0"/>
              <a:t>и рекуррентных</a:t>
            </a:r>
            <a:r>
              <a:rPr lang="ru-RU" sz="1800" dirty="0" smtClean="0"/>
              <a:t> блоков</a:t>
            </a:r>
            <a:endParaRPr lang="ru-RU" sz="2600" dirty="0"/>
          </a:p>
          <a:p>
            <a:pPr marL="514350" indent="-514350">
              <a:buFont typeface="+mj-lt"/>
              <a:buAutoNum type="arabicPeriod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29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29" y="1"/>
            <a:ext cx="10515600" cy="1058644"/>
          </a:xfrm>
        </p:spPr>
        <p:txBody>
          <a:bodyPr>
            <a:normAutofit/>
          </a:bodyPr>
          <a:lstStyle/>
          <a:p>
            <a:r>
              <a:rPr lang="ru-RU" sz="4800" b="1" dirty="0" smtClean="0"/>
              <a:t>Вопросы Продвинутые </a:t>
            </a:r>
            <a:r>
              <a:rPr lang="en-US" sz="4800" b="1" dirty="0" smtClean="0"/>
              <a:t>(X)-</a:t>
            </a:r>
            <a:r>
              <a:rPr lang="ru-RU" sz="4800" b="1" dirty="0" smtClean="0"/>
              <a:t>верно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40" y="2763710"/>
            <a:ext cx="5021670" cy="329926"/>
          </a:xfrm>
        </p:spPr>
        <p:txBody>
          <a:bodyPr>
            <a:normAutofit/>
          </a:bodyPr>
          <a:lstStyle/>
          <a:p>
            <a:pPr lvl="0"/>
            <a:r>
              <a:rPr lang="ru-RU" sz="1400" b="1" dirty="0" smtClean="0"/>
              <a:t>Расставьте соответствия</a:t>
            </a:r>
          </a:p>
          <a:p>
            <a:pPr lvl="0"/>
            <a:endParaRPr lang="ru-RU" sz="1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3876" y="29792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NAR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7110"/>
          <a:stretch/>
        </p:blipFill>
        <p:spPr>
          <a:xfrm>
            <a:off x="6753953" y="3292795"/>
            <a:ext cx="3127167" cy="1246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1630" y="2848462"/>
            <a:ext cx="233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Расширенная свертка</a:t>
            </a:r>
            <a:endParaRPr lang="ru-RU" dirty="0"/>
          </a:p>
        </p:txBody>
      </p:sp>
      <p:pic>
        <p:nvPicPr>
          <p:cNvPr id="8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6" t="15857" r="35837" b="25492"/>
          <a:stretch/>
        </p:blipFill>
        <p:spPr bwMode="auto">
          <a:xfrm>
            <a:off x="2838915" y="3102809"/>
            <a:ext cx="1082306" cy="13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0208" y="273347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LSTM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97" y="3460941"/>
            <a:ext cx="2238669" cy="1019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32847" y="2939097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Трансформер</a:t>
            </a:r>
            <a:endParaRPr lang="ru-RU" dirty="0"/>
          </a:p>
        </p:txBody>
      </p:sp>
      <p:pic>
        <p:nvPicPr>
          <p:cNvPr id="12" name="Picture 6" descr="Multiclass Damage Identification in a Full-Scale Bridge Using Optimally  Tuned One-Dimensional Convolutional Neural Network | Journal of Computing  in Civil Engineering | Vol 36, No 2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/>
          <a:stretch/>
        </p:blipFill>
        <p:spPr bwMode="auto">
          <a:xfrm>
            <a:off x="10166038" y="3404422"/>
            <a:ext cx="1761250" cy="95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02800" y="2905654"/>
            <a:ext cx="178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Сверточная</a:t>
            </a:r>
            <a:r>
              <a:rPr lang="ru-RU" dirty="0" smtClean="0"/>
              <a:t> сеть</a:t>
            </a:r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 txBox="1">
            <a:spLocks/>
          </p:cNvSpPr>
          <p:nvPr/>
        </p:nvSpPr>
        <p:spPr>
          <a:xfrm>
            <a:off x="322569" y="4424112"/>
            <a:ext cx="11551645" cy="2517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dirty="0" smtClean="0"/>
              <a:t>Выберите архитектуры с вниманием</a:t>
            </a:r>
          </a:p>
          <a:p>
            <a:endParaRPr lang="ru-RU" sz="1400" b="1" dirty="0" smtClean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8" y="4899739"/>
            <a:ext cx="2295695" cy="1045274"/>
          </a:xfrm>
          <a:prstGeom prst="rect">
            <a:avLst/>
          </a:prstGeom>
        </p:spPr>
      </p:pic>
      <p:pic>
        <p:nvPicPr>
          <p:cNvPr id="17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6" t="15857" r="35837" b="25492"/>
          <a:stretch/>
        </p:blipFill>
        <p:spPr bwMode="auto">
          <a:xfrm>
            <a:off x="6063049" y="5228681"/>
            <a:ext cx="1082306" cy="13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b="11155"/>
          <a:stretch/>
        </p:blipFill>
        <p:spPr>
          <a:xfrm>
            <a:off x="2979987" y="4832308"/>
            <a:ext cx="2561847" cy="80332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833" y="5714928"/>
            <a:ext cx="2818001" cy="111062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066" y="5358948"/>
            <a:ext cx="2388526" cy="109389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9"/>
          <a:srcRect b="56615"/>
          <a:stretch/>
        </p:blipFill>
        <p:spPr>
          <a:xfrm>
            <a:off x="9740592" y="5499625"/>
            <a:ext cx="2347873" cy="11233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9498" y="584532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1(х)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769402" y="451113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2(х)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3590697" y="632939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3(х)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169656" y="6566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7831397" y="6445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10561567" y="5260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" y="3240206"/>
            <a:ext cx="2388526" cy="1093893"/>
          </a:xfrm>
          <a:prstGeom prst="rect">
            <a:avLst/>
          </a:prstGeom>
        </p:spPr>
      </p:pic>
      <p:sp>
        <p:nvSpPr>
          <p:cNvPr id="31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 txBox="1">
            <a:spLocks/>
          </p:cNvSpPr>
          <p:nvPr/>
        </p:nvSpPr>
        <p:spPr>
          <a:xfrm>
            <a:off x="175368" y="969799"/>
            <a:ext cx="11846045" cy="17880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Выберите верные утверждения</a:t>
            </a:r>
          </a:p>
          <a:p>
            <a:pPr marL="333375" lvl="3" indent="-3333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 dirty="0" smtClean="0"/>
              <a:t>Сверточные НС соответствуют операциям фильтрации ВР</a:t>
            </a:r>
          </a:p>
          <a:p>
            <a:pPr marL="333375" lvl="3" indent="-3333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b="1" dirty="0" smtClean="0"/>
              <a:t>Сети-</a:t>
            </a:r>
            <a:r>
              <a:rPr lang="ru-RU" b="1" dirty="0" err="1" smtClean="0"/>
              <a:t>трансформеры</a:t>
            </a:r>
            <a:r>
              <a:rPr lang="ru-RU" b="1" dirty="0" smtClean="0"/>
              <a:t> легко учитывают глобальные признаки, но сложно обучаются учету локальных</a:t>
            </a:r>
          </a:p>
          <a:p>
            <a:pPr marL="333375" lvl="3" indent="-3333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Рекуррентные НС не учитывают казуальность ВР  </a:t>
            </a:r>
            <a:endParaRPr lang="ru-RU" sz="17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33375" lvl="3" indent="-3333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Расширенная свертка аналогична нелинейной авторегрессии</a:t>
            </a:r>
            <a:endParaRPr lang="ru-RU" sz="17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33375" lvl="3" indent="-33337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dirty="0" smtClean="0"/>
              <a:t>Сеть многослойный персептрон аналогична скользящему среднему </a:t>
            </a:r>
            <a:endParaRPr lang="ru-RU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89" y="2430875"/>
            <a:ext cx="4700036" cy="4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</a:t>
                </a:r>
                <a:r>
                  <a:rPr lang="en-US" sz="2000" dirty="0" err="1" smtClean="0"/>
                  <a:t>рядам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для задач классификации </a:t>
                </a:r>
                <a:r>
                  <a:rPr lang="en-US" sz="2000" dirty="0" smtClean="0"/>
                  <a:t>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5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ne-dimensional convolutional neural network (1D-CNN) models used i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90688"/>
            <a:ext cx="1156486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One-dimensional convolutional neural network (1D-CNN) model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1" y="204360"/>
            <a:ext cx="8448674" cy="3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D convolutional neural networks and applications: A surve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700462"/>
            <a:ext cx="49149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1228</Words>
  <Application>Microsoft Office PowerPoint</Application>
  <PresentationFormat>Широкоэкранный</PresentationFormat>
  <Paragraphs>274</Paragraphs>
  <Slides>44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georgia</vt:lpstr>
      <vt:lpstr>Helvetica Neue</vt:lpstr>
      <vt:lpstr>Times New Roman</vt:lpstr>
      <vt:lpstr>Тема Office</vt:lpstr>
      <vt:lpstr>Использование методов глубокого обучения в анализе временных рядов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примеры</vt:lpstr>
      <vt:lpstr>примеры</vt:lpstr>
      <vt:lpstr>примеры</vt:lpstr>
      <vt:lpstr>1-мерная сверточная нейронная сеть</vt:lpstr>
      <vt:lpstr>1-мерная сверточная нейронная сеть. Расширенная свертка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Вопросы Базовые 1й верно</vt:lpstr>
      <vt:lpstr>Вопросы Продвинутые (X)-верно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223</cp:revision>
  <dcterms:created xsi:type="dcterms:W3CDTF">2021-11-21T16:45:21Z</dcterms:created>
  <dcterms:modified xsi:type="dcterms:W3CDTF">2023-10-11T05:46:39Z</dcterms:modified>
</cp:coreProperties>
</file>